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57" r:id="rId3"/>
    <p:sldId id="271" r:id="rId4"/>
    <p:sldId id="270" r:id="rId5"/>
    <p:sldId id="274" r:id="rId6"/>
    <p:sldId id="272" r:id="rId7"/>
    <p:sldId id="275" r:id="rId8"/>
    <p:sldId id="276" r:id="rId9"/>
    <p:sldId id="277" r:id="rId10"/>
    <p:sldId id="273" r:id="rId11"/>
    <p:sldId id="278" r:id="rId12"/>
    <p:sldId id="258" r:id="rId13"/>
    <p:sldId id="262" r:id="rId14"/>
    <p:sldId id="259" r:id="rId15"/>
    <p:sldId id="260" r:id="rId16"/>
    <p:sldId id="279" r:id="rId17"/>
    <p:sldId id="280" r:id="rId18"/>
    <p:sldId id="264" r:id="rId19"/>
    <p:sldId id="265" r:id="rId20"/>
    <p:sldId id="261" r:id="rId21"/>
    <p:sldId id="266" r:id="rId22"/>
    <p:sldId id="267" r:id="rId23"/>
    <p:sldId id="263" r:id="rId24"/>
    <p:sldId id="26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876" autoAdjust="0"/>
    <p:restoredTop sz="94660"/>
  </p:normalViewPr>
  <p:slideViewPr>
    <p:cSldViewPr>
      <p:cViewPr varScale="1">
        <p:scale>
          <a:sx n="55" d="100"/>
          <a:sy n="55" d="100"/>
        </p:scale>
        <p:origin x="-90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7BDDE3-52A7-4F4E-BB56-57EB4B1D1F46}" type="datetimeFigureOut">
              <a:rPr lang="en-US" smtClean="0"/>
              <a:pPr/>
              <a:t>6/4/2008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BE79B7-6E8B-44C6-A42F-B1C50566259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Mention that these figures</a:t>
            </a:r>
            <a:r>
              <a:rPr lang="en-US" baseline="0" dirty="0" smtClean="0"/>
              <a:t> are half because they exploit symmetry of the interaction between the two particles</a:t>
            </a:r>
          </a:p>
          <a:p>
            <a:r>
              <a:rPr lang="en-US" baseline="0" dirty="0" smtClean="0"/>
              <a:t>The first one is half shell method, described as the basic technique</a:t>
            </a:r>
          </a:p>
          <a:p>
            <a:endParaRPr lang="en-US" dirty="0"/>
          </a:p>
        </p:txBody>
      </p:sp>
      <p:sp>
        <p:nvSpPr>
          <p:cNvPr id="4" name="Slide Number Placeholder 3"/>
          <p:cNvSpPr>
            <a:spLocks noGrp="1"/>
          </p:cNvSpPr>
          <p:nvPr>
            <p:ph type="sldNum" sz="quarter" idx="10"/>
          </p:nvPr>
        </p:nvSpPr>
        <p:spPr/>
        <p:txBody>
          <a:bodyPr/>
          <a:lstStyle/>
          <a:p>
            <a:fld id="{B2BE79B7-6E8B-44C6-A42F-B1C50566259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Mention that these figures</a:t>
            </a:r>
            <a:r>
              <a:rPr lang="en-US" baseline="0" dirty="0" smtClean="0"/>
              <a:t> are half because they exploit symmetry of the interaction between the two particles</a:t>
            </a:r>
          </a:p>
          <a:p>
            <a:r>
              <a:rPr lang="en-US" baseline="0" dirty="0" smtClean="0"/>
              <a:t>The first one is half shell method, described as the basic technique</a:t>
            </a:r>
          </a:p>
          <a:p>
            <a:endParaRPr lang="en-US" dirty="0"/>
          </a:p>
        </p:txBody>
      </p:sp>
      <p:sp>
        <p:nvSpPr>
          <p:cNvPr id="4" name="Slide Number Placeholder 3"/>
          <p:cNvSpPr>
            <a:spLocks noGrp="1"/>
          </p:cNvSpPr>
          <p:nvPr>
            <p:ph type="sldNum" sz="quarter" idx="10"/>
          </p:nvPr>
        </p:nvSpPr>
        <p:spPr/>
        <p:txBody>
          <a:bodyPr/>
          <a:lstStyle/>
          <a:p>
            <a:fld id="{B2BE79B7-6E8B-44C6-A42F-B1C50566259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2BE79B7-6E8B-44C6-A42F-B1C50566259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2BE42AF-DE38-4288-A7C6-14D863B99A83}" type="datetimeFigureOut">
              <a:rPr lang="en-US" smtClean="0"/>
              <a:pPr/>
              <a:t>6/4/2008</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8D6BF3EE-CBE2-4BD1-8DDB-38EADCAF735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BE42AF-DE38-4288-A7C6-14D863B99A83}" type="datetimeFigureOut">
              <a:rPr lang="en-US" smtClean="0"/>
              <a:pPr/>
              <a:t>6/4/2008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F3EE-CBE2-4BD1-8DDB-38EADCAF73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BE42AF-DE38-4288-A7C6-14D863B99A83}" type="datetimeFigureOut">
              <a:rPr lang="en-US" smtClean="0"/>
              <a:pPr/>
              <a:t>6/4/2008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BF3EE-CBE2-4BD1-8DDB-38EADCAF73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2BE42AF-DE38-4288-A7C6-14D863B99A83}" type="datetimeFigureOut">
              <a:rPr lang="en-US" smtClean="0"/>
              <a:pPr/>
              <a:t>6/4/2008</a:t>
            </a:fld>
            <a:endParaRPr lang="en-US"/>
          </a:p>
        </p:txBody>
      </p:sp>
      <p:sp>
        <p:nvSpPr>
          <p:cNvPr id="9" name="Slide Number Placeholder 8"/>
          <p:cNvSpPr>
            <a:spLocks noGrp="1"/>
          </p:cNvSpPr>
          <p:nvPr>
            <p:ph type="sldNum" sz="quarter" idx="15"/>
          </p:nvPr>
        </p:nvSpPr>
        <p:spPr/>
        <p:txBody>
          <a:bodyPr rtlCol="0"/>
          <a:lstStyle/>
          <a:p>
            <a:fld id="{8D6BF3EE-CBE2-4BD1-8DDB-38EADCAF735A}"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2BE42AF-DE38-4288-A7C6-14D863B99A83}" type="datetimeFigureOut">
              <a:rPr lang="en-US" smtClean="0"/>
              <a:pPr/>
              <a:t>6/4/2008</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8D6BF3EE-CBE2-4BD1-8DDB-38EADCAF735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2BE42AF-DE38-4288-A7C6-14D863B99A83}" type="datetimeFigureOut">
              <a:rPr lang="en-US" smtClean="0"/>
              <a:pPr/>
              <a:t>6/4/2008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BF3EE-CBE2-4BD1-8DDB-38EADCAF735A}"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2BE42AF-DE38-4288-A7C6-14D863B99A83}" type="datetimeFigureOut">
              <a:rPr lang="en-US" smtClean="0"/>
              <a:pPr/>
              <a:t>6/4/2008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6BF3EE-CBE2-4BD1-8DDB-38EADCAF735A}"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2BE42AF-DE38-4288-A7C6-14D863B99A83}" type="datetimeFigureOut">
              <a:rPr lang="en-US" smtClean="0"/>
              <a:pPr/>
              <a:t>6/4/2008</a:t>
            </a:fld>
            <a:endParaRPr lang="en-US"/>
          </a:p>
        </p:txBody>
      </p:sp>
      <p:sp>
        <p:nvSpPr>
          <p:cNvPr id="7" name="Slide Number Placeholder 6"/>
          <p:cNvSpPr>
            <a:spLocks noGrp="1"/>
          </p:cNvSpPr>
          <p:nvPr>
            <p:ph type="sldNum" sz="quarter" idx="11"/>
          </p:nvPr>
        </p:nvSpPr>
        <p:spPr/>
        <p:txBody>
          <a:bodyPr rtlCol="0"/>
          <a:lstStyle/>
          <a:p>
            <a:fld id="{8D6BF3EE-CBE2-4BD1-8DDB-38EADCAF735A}"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BE42AF-DE38-4288-A7C6-14D863B99A83}" type="datetimeFigureOut">
              <a:rPr lang="en-US" smtClean="0"/>
              <a:pPr/>
              <a:t>6/4/2008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6BF3EE-CBE2-4BD1-8DDB-38EADCAF73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2BE42AF-DE38-4288-A7C6-14D863B99A83}" type="datetimeFigureOut">
              <a:rPr lang="en-US" smtClean="0"/>
              <a:pPr/>
              <a:t>6/4/2008</a:t>
            </a:fld>
            <a:endParaRPr lang="en-US"/>
          </a:p>
        </p:txBody>
      </p:sp>
      <p:sp>
        <p:nvSpPr>
          <p:cNvPr id="22" name="Slide Number Placeholder 21"/>
          <p:cNvSpPr>
            <a:spLocks noGrp="1"/>
          </p:cNvSpPr>
          <p:nvPr>
            <p:ph type="sldNum" sz="quarter" idx="15"/>
          </p:nvPr>
        </p:nvSpPr>
        <p:spPr/>
        <p:txBody>
          <a:bodyPr rtlCol="0"/>
          <a:lstStyle/>
          <a:p>
            <a:fld id="{8D6BF3EE-CBE2-4BD1-8DDB-38EADCAF735A}"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2BE42AF-DE38-4288-A7C6-14D863B99A83}" type="datetimeFigureOut">
              <a:rPr lang="en-US" smtClean="0"/>
              <a:pPr/>
              <a:t>6/4/2008</a:t>
            </a:fld>
            <a:endParaRPr lang="en-US"/>
          </a:p>
        </p:txBody>
      </p:sp>
      <p:sp>
        <p:nvSpPr>
          <p:cNvPr id="18" name="Slide Number Placeholder 17"/>
          <p:cNvSpPr>
            <a:spLocks noGrp="1"/>
          </p:cNvSpPr>
          <p:nvPr>
            <p:ph type="sldNum" sz="quarter" idx="11"/>
          </p:nvPr>
        </p:nvSpPr>
        <p:spPr/>
        <p:txBody>
          <a:bodyPr rtlCol="0"/>
          <a:lstStyle/>
          <a:p>
            <a:fld id="{8D6BF3EE-CBE2-4BD1-8DDB-38EADCAF735A}"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2BE42AF-DE38-4288-A7C6-14D863B99A83}" type="datetimeFigureOut">
              <a:rPr lang="en-US" smtClean="0"/>
              <a:pPr/>
              <a:t>6/4/2008</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D6BF3EE-CBE2-4BD1-8DDB-38EADCAF73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Parallelization in Molecular Dynamics</a:t>
            </a:r>
            <a:endParaRPr lang="en-US" dirty="0"/>
          </a:p>
        </p:txBody>
      </p:sp>
      <p:sp>
        <p:nvSpPr>
          <p:cNvPr id="3" name="Subtitle 2"/>
          <p:cNvSpPr>
            <a:spLocks noGrp="1"/>
          </p:cNvSpPr>
          <p:nvPr>
            <p:ph type="subTitle" idx="1"/>
          </p:nvPr>
        </p:nvSpPr>
        <p:spPr/>
        <p:txBody>
          <a:bodyPr>
            <a:normAutofit/>
          </a:bodyPr>
          <a:lstStyle/>
          <a:p>
            <a:r>
              <a:rPr lang="en-US" dirty="0" smtClean="0"/>
              <a:t>By Aditya Mittal</a:t>
            </a:r>
          </a:p>
          <a:p>
            <a:r>
              <a:rPr lang="en-US" dirty="0" smtClean="0"/>
              <a:t>For CME346A by Professor Eric </a:t>
            </a:r>
            <a:r>
              <a:rPr lang="en-US" dirty="0" err="1" smtClean="0"/>
              <a:t>Darve</a:t>
            </a:r>
            <a:endParaRPr lang="en-US" dirty="0" smtClean="0"/>
          </a:p>
          <a:p>
            <a:r>
              <a:rPr lang="en-US" dirty="0" smtClean="0"/>
              <a:t>Stanford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FD continued</a:t>
            </a:r>
            <a:endParaRPr lang="en-US" dirty="0"/>
          </a:p>
        </p:txBody>
      </p:sp>
      <p:sp>
        <p:nvSpPr>
          <p:cNvPr id="3" name="Content Placeholder 2"/>
          <p:cNvSpPr>
            <a:spLocks noGrp="1"/>
          </p:cNvSpPr>
          <p:nvPr>
            <p:ph sz="quarter" idx="1"/>
          </p:nvPr>
        </p:nvSpPr>
        <p:spPr/>
        <p:txBody>
          <a:bodyPr/>
          <a:lstStyle/>
          <a:p>
            <a:r>
              <a:rPr lang="en-US" dirty="0" smtClean="0"/>
              <a:t>Given the expand and fold operations for communicating the neighbor lists and forces we can now write a Force Decomposition algorithm</a:t>
            </a:r>
          </a:p>
        </p:txBody>
      </p:sp>
      <p:pic>
        <p:nvPicPr>
          <p:cNvPr id="52227" name="Picture 3"/>
          <p:cNvPicPr>
            <a:picLocks noChangeAspect="1" noChangeArrowheads="1"/>
          </p:cNvPicPr>
          <p:nvPr/>
        </p:nvPicPr>
        <p:blipFill>
          <a:blip r:embed="rId3"/>
          <a:srcRect/>
          <a:stretch>
            <a:fillRect/>
          </a:stretch>
        </p:blipFill>
        <p:spPr bwMode="auto">
          <a:xfrm>
            <a:off x="1371600" y="2971800"/>
            <a:ext cx="5953125" cy="3552825"/>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FD continued</a:t>
            </a:r>
            <a:endParaRPr lang="en-US" dirty="0"/>
          </a:p>
        </p:txBody>
      </p:sp>
      <p:sp>
        <p:nvSpPr>
          <p:cNvPr id="3" name="Content Placeholder 2"/>
          <p:cNvSpPr>
            <a:spLocks noGrp="1"/>
          </p:cNvSpPr>
          <p:nvPr>
            <p:ph sz="quarter" idx="1"/>
          </p:nvPr>
        </p:nvSpPr>
        <p:spPr/>
        <p:txBody>
          <a:bodyPr/>
          <a:lstStyle/>
          <a:p>
            <a:r>
              <a:rPr lang="en-US" dirty="0" smtClean="0"/>
              <a:t>Having seen the algorithm for FD it is then clear that AD’s </a:t>
            </a:r>
            <a:r>
              <a:rPr lang="en-US" dirty="0" smtClean="0"/>
              <a:t>O(N) scaling of the communication </a:t>
            </a:r>
            <a:r>
              <a:rPr lang="en-US" dirty="0" smtClean="0"/>
              <a:t>cost is improved </a:t>
            </a:r>
            <a:r>
              <a:rPr lang="en-US" dirty="0" smtClean="0"/>
              <a:t>to O(N/</a:t>
            </a:r>
            <a:r>
              <a:rPr lang="en-US" dirty="0" err="1" smtClean="0"/>
              <a:t>sqrt</a:t>
            </a:r>
            <a:r>
              <a:rPr lang="en-US" dirty="0" smtClean="0"/>
              <a:t>(P</a:t>
            </a:r>
            <a:r>
              <a:rPr lang="en-US" dirty="0" smtClean="0"/>
              <a:t>)) in the FD</a:t>
            </a:r>
          </a:p>
          <a:p>
            <a:pPr>
              <a:buNone/>
            </a:pPr>
            <a:endParaRPr lang="en-US" dirty="0"/>
          </a:p>
        </p:txBody>
      </p:sp>
      <p:pic>
        <p:nvPicPr>
          <p:cNvPr id="4" name="Picture 2"/>
          <p:cNvPicPr>
            <a:picLocks noChangeAspect="1" noChangeArrowheads="1"/>
          </p:cNvPicPr>
          <p:nvPr/>
        </p:nvPicPr>
        <p:blipFill>
          <a:blip r:embed="rId3"/>
          <a:srcRect l="27306" t="25893" r="28337" b="20701"/>
          <a:stretch>
            <a:fillRect/>
          </a:stretch>
        </p:blipFill>
        <p:spPr bwMode="auto">
          <a:xfrm>
            <a:off x="1752600" y="2743200"/>
            <a:ext cx="4876800" cy="3742660"/>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Basic </a:t>
            </a:r>
            <a:r>
              <a:rPr lang="en-US" dirty="0" smtClean="0"/>
              <a:t>Technique for Space Decomposition</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The basic idea </a:t>
            </a:r>
            <a:r>
              <a:rPr lang="en-US" dirty="0" smtClean="0"/>
              <a:t>here </a:t>
            </a:r>
            <a:r>
              <a:rPr lang="en-US" dirty="0" smtClean="0"/>
              <a:t>is to discretize the space of particles into cubes and let each processor do the computation for a cube</a:t>
            </a:r>
          </a:p>
          <a:p>
            <a:r>
              <a:rPr lang="en-US" dirty="0" smtClean="0"/>
              <a:t>The cube in which a particle exists is called its “home box”</a:t>
            </a:r>
          </a:p>
          <a:p>
            <a:r>
              <a:rPr lang="en-US" dirty="0" smtClean="0"/>
              <a:t>So, then to perform the total computations for a particle, the processor imports data for all the particles within a certain interaction radius, this is known as the “import region”</a:t>
            </a:r>
          </a:p>
          <a:p>
            <a:r>
              <a:rPr lang="en-US" dirty="0" smtClean="0"/>
              <a:t>The particles outside the home box and import region are generally ignored from the calculation, or some other less intensive method may be used</a:t>
            </a:r>
          </a:p>
          <a:p>
            <a:r>
              <a:rPr lang="en-US" dirty="0" smtClean="0"/>
              <a:t>SD is useful </a:t>
            </a:r>
            <a:r>
              <a:rPr lang="en-US" dirty="0" smtClean="0"/>
              <a:t>for adjusting short range </a:t>
            </a:r>
            <a:r>
              <a:rPr lang="en-US" dirty="0" smtClean="0"/>
              <a:t>forces since it is local as opposed to the global AD and FD</a:t>
            </a:r>
            <a:endParaRPr lang="en-US" dirty="0" smtClean="0"/>
          </a:p>
          <a:p>
            <a:pPr>
              <a:buNone/>
            </a:pP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3"/>
          <a:srcRect/>
          <a:stretch>
            <a:fillRect/>
          </a:stretch>
        </p:blipFill>
        <p:spPr bwMode="auto">
          <a:xfrm>
            <a:off x="2057400" y="381000"/>
            <a:ext cx="4953000" cy="6119019"/>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Limitations of the Traditional </a:t>
            </a:r>
            <a:r>
              <a:rPr lang="en-US" dirty="0" smtClean="0"/>
              <a:t>SD Technique</a:t>
            </a:r>
            <a:endParaRPr lang="en-US" dirty="0"/>
          </a:p>
        </p:txBody>
      </p:sp>
      <p:sp>
        <p:nvSpPr>
          <p:cNvPr id="5" name="Content Placeholder 4"/>
          <p:cNvSpPr>
            <a:spLocks noGrp="1"/>
          </p:cNvSpPr>
          <p:nvPr>
            <p:ph sz="quarter" idx="1"/>
          </p:nvPr>
        </p:nvSpPr>
        <p:spPr/>
        <p:txBody>
          <a:bodyPr/>
          <a:lstStyle/>
          <a:p>
            <a:r>
              <a:rPr lang="en-US" dirty="0" smtClean="0"/>
              <a:t>In the basic technique just discussed, there are significant limitations to the number of processors we can use because of the dependence on the interaction radius</a:t>
            </a:r>
          </a:p>
          <a:p>
            <a:r>
              <a:rPr lang="en-US" dirty="0" smtClean="0"/>
              <a:t>In the limit as the number of processors gets large, each processor will have to import a lot of data and since </a:t>
            </a:r>
            <a:r>
              <a:rPr lang="en-US" dirty="0" err="1" smtClean="0"/>
              <a:t>interprocessor</a:t>
            </a:r>
            <a:r>
              <a:rPr lang="en-US" dirty="0" smtClean="0"/>
              <a:t> communication is slow and this is inefficient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 Shaw’s Neutral Territory (NT) Method</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DE Shaw’s idea is that instead of having a whole home box on one processor and then importing the import region to the processor, its better to make independent the processor from the home box</a:t>
            </a:r>
          </a:p>
          <a:p>
            <a:r>
              <a:rPr lang="en-US" dirty="0" smtClean="0"/>
              <a:t>So, instead consider the 2D case where each box is a square on a grid, Shaw’s NT method assigns each box on the grid to a processor, and then processes the interactions of the particles in the </a:t>
            </a:r>
            <a:r>
              <a:rPr lang="en-US" dirty="0" err="1" smtClean="0"/>
              <a:t>ith</a:t>
            </a:r>
            <a:r>
              <a:rPr lang="en-US" dirty="0" smtClean="0"/>
              <a:t> row and </a:t>
            </a:r>
            <a:r>
              <a:rPr lang="en-US" dirty="0" err="1" smtClean="0"/>
              <a:t>jth</a:t>
            </a:r>
            <a:r>
              <a:rPr lang="en-US" dirty="0" smtClean="0"/>
              <a:t> column on the (</a:t>
            </a:r>
            <a:r>
              <a:rPr lang="en-US" dirty="0" err="1" smtClean="0"/>
              <a:t>i</a:t>
            </a:r>
            <a:r>
              <a:rPr lang="en-US" dirty="0" smtClean="0"/>
              <a:t>, j) processor</a:t>
            </a:r>
          </a:p>
          <a:p>
            <a:r>
              <a:rPr lang="en-US" dirty="0" smtClean="0"/>
              <a:t>In general this method means we might have to import both particles to the nearest processor between the two, but we import both to the nearest processor in the grid and make the number of processors independent of the interaction radius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3"/>
          <a:srcRect/>
          <a:stretch>
            <a:fillRect/>
          </a:stretch>
        </p:blipFill>
        <p:spPr bwMode="auto">
          <a:xfrm>
            <a:off x="2057400" y="381000"/>
            <a:ext cx="4953000" cy="6119019"/>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srcRect/>
          <a:stretch>
            <a:fillRect/>
          </a:stretch>
        </p:blipFill>
        <p:spPr bwMode="auto">
          <a:xfrm>
            <a:off x="533400" y="228600"/>
            <a:ext cx="8115300" cy="5086350"/>
          </a:xfrm>
          <a:prstGeom prst="rect">
            <a:avLst/>
          </a:prstGeom>
          <a:noFill/>
          <a:ln w="9525">
            <a:noFill/>
            <a:miter lim="800000"/>
            <a:headEnd/>
            <a:tailEnd/>
          </a:ln>
          <a:effectLst/>
        </p:spPr>
      </p:pic>
      <p:grpSp>
        <p:nvGrpSpPr>
          <p:cNvPr id="2" name="Group 6"/>
          <p:cNvGrpSpPr/>
          <p:nvPr/>
        </p:nvGrpSpPr>
        <p:grpSpPr>
          <a:xfrm>
            <a:off x="228600" y="5410200"/>
            <a:ext cx="8667750" cy="828675"/>
            <a:chOff x="228600" y="5410200"/>
            <a:chExt cx="8667750" cy="828675"/>
          </a:xfrm>
        </p:grpSpPr>
        <p:pic>
          <p:nvPicPr>
            <p:cNvPr id="2051" name="Picture 3"/>
            <p:cNvPicPr>
              <a:picLocks noChangeAspect="1" noChangeArrowheads="1"/>
            </p:cNvPicPr>
            <p:nvPr/>
          </p:nvPicPr>
          <p:blipFill>
            <a:blip r:embed="rId4"/>
            <a:srcRect/>
            <a:stretch>
              <a:fillRect/>
            </a:stretch>
          </p:blipFill>
          <p:spPr bwMode="auto">
            <a:xfrm>
              <a:off x="228600" y="5486400"/>
              <a:ext cx="8667750" cy="752475"/>
            </a:xfrm>
            <a:prstGeom prst="rect">
              <a:avLst/>
            </a:prstGeom>
            <a:noFill/>
            <a:ln w="9525">
              <a:noFill/>
              <a:miter lim="800000"/>
              <a:headEnd/>
              <a:tailEnd/>
            </a:ln>
            <a:effectLst/>
          </p:spPr>
        </p:pic>
        <p:sp>
          <p:nvSpPr>
            <p:cNvPr id="6" name="Rectangle 5"/>
            <p:cNvSpPr/>
            <p:nvPr/>
          </p:nvSpPr>
          <p:spPr>
            <a:xfrm>
              <a:off x="228600" y="5410200"/>
              <a:ext cx="838200" cy="304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CUTOFF</a:t>
            </a:r>
            <a:endParaRPr lang="en-US" dirty="0"/>
          </a:p>
        </p:txBody>
      </p:sp>
      <p:sp>
        <p:nvSpPr>
          <p:cNvPr id="3" name="Subtitle 2"/>
          <p:cNvSpPr>
            <a:spLocks noGrp="1"/>
          </p:cNvSpPr>
          <p:nvPr>
            <p:ph sz="quarter" idx="1"/>
          </p:nvPr>
        </p:nvSpPr>
        <p:spPr/>
        <p:txBody>
          <a:bodyPr>
            <a:normAutofit/>
          </a:bodyPr>
          <a:lstStyle/>
          <a:p>
            <a:pPr algn="l">
              <a:buFont typeface="Arial" pitchFamily="34" charset="0"/>
              <a:buChar char="•"/>
            </a:pPr>
            <a:r>
              <a:rPr lang="en-US" dirty="0" smtClean="0">
                <a:solidFill>
                  <a:schemeClr val="tx1"/>
                </a:solidFill>
              </a:rPr>
              <a:t> </a:t>
            </a:r>
            <a:r>
              <a:rPr lang="en-US" dirty="0" smtClean="0">
                <a:solidFill>
                  <a:schemeClr val="tx1"/>
                </a:solidFill>
              </a:rPr>
              <a:t>The “cutoff</a:t>
            </a:r>
            <a:r>
              <a:rPr lang="en-US" dirty="0" smtClean="0">
                <a:solidFill>
                  <a:schemeClr val="tx1"/>
                </a:solidFill>
              </a:rPr>
              <a:t>” </a:t>
            </a:r>
            <a:r>
              <a:rPr lang="en-US" dirty="0" smtClean="0">
                <a:solidFill>
                  <a:schemeClr val="tx1"/>
                </a:solidFill>
              </a:rPr>
              <a:t>radius defines the region in </a:t>
            </a:r>
            <a:r>
              <a:rPr lang="en-US" dirty="0" smtClean="0">
                <a:solidFill>
                  <a:schemeClr val="tx1"/>
                </a:solidFill>
              </a:rPr>
              <a:t>which </a:t>
            </a:r>
            <a:r>
              <a:rPr lang="en-US" dirty="0" smtClean="0">
                <a:solidFill>
                  <a:schemeClr val="tx1"/>
                </a:solidFill>
              </a:rPr>
              <a:t>we need </a:t>
            </a:r>
            <a:r>
              <a:rPr lang="en-US" dirty="0" smtClean="0">
                <a:solidFill>
                  <a:schemeClr val="tx1"/>
                </a:solidFill>
              </a:rPr>
              <a:t>to consider the interaction of particles, this works well for </a:t>
            </a:r>
            <a:r>
              <a:rPr lang="en-US" dirty="0" err="1" smtClean="0">
                <a:solidFill>
                  <a:schemeClr val="tx1"/>
                </a:solidFill>
              </a:rPr>
              <a:t>Lennard</a:t>
            </a:r>
            <a:r>
              <a:rPr lang="en-US" dirty="0" smtClean="0">
                <a:solidFill>
                  <a:schemeClr val="tx1"/>
                </a:solidFill>
              </a:rPr>
              <a:t>-Jones potential because it decays quickly as the distance increases</a:t>
            </a:r>
          </a:p>
          <a:p>
            <a:pPr algn="l">
              <a:buFont typeface="Arial" pitchFamily="34" charset="0"/>
              <a:buChar char="•"/>
            </a:pPr>
            <a:r>
              <a:rPr lang="en-US" dirty="0">
                <a:solidFill>
                  <a:schemeClr val="tx1"/>
                </a:solidFill>
              </a:rPr>
              <a:t> </a:t>
            </a:r>
            <a:r>
              <a:rPr lang="en-US" dirty="0" smtClean="0">
                <a:solidFill>
                  <a:schemeClr val="tx1"/>
                </a:solidFill>
              </a:rPr>
              <a:t>Coulomb potential generally is split into a real space and a k-space by assuming a periodic structure and using the </a:t>
            </a:r>
            <a:r>
              <a:rPr lang="en-US" dirty="0" err="1" smtClean="0">
                <a:solidFill>
                  <a:schemeClr val="tx1"/>
                </a:solidFill>
              </a:rPr>
              <a:t>Ewald</a:t>
            </a:r>
            <a:r>
              <a:rPr lang="en-US" dirty="0" smtClean="0">
                <a:solidFill>
                  <a:schemeClr val="tx1"/>
                </a:solidFill>
              </a:rPr>
              <a:t> method – the real space is analyzed using “cutoff” and the k-space is analyzed with a transform space since it is long </a:t>
            </a:r>
            <a:r>
              <a:rPr lang="en-US" dirty="0" smtClean="0">
                <a:solidFill>
                  <a:schemeClr val="tx1"/>
                </a:solidFill>
              </a:rPr>
              <a:t>range</a:t>
            </a:r>
            <a:endParaRPr lang="en-US"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Snir’s</a:t>
            </a:r>
            <a:r>
              <a:rPr lang="en-US" dirty="0" smtClean="0"/>
              <a:t> hybrid (SH) method</a:t>
            </a:r>
            <a:endParaRPr lang="en-US" dirty="0"/>
          </a:p>
        </p:txBody>
      </p:sp>
      <p:sp>
        <p:nvSpPr>
          <p:cNvPr id="3" name="Content Placeholder 2"/>
          <p:cNvSpPr>
            <a:spLocks noGrp="1"/>
          </p:cNvSpPr>
          <p:nvPr>
            <p:ph sz="quarter" idx="1"/>
          </p:nvPr>
        </p:nvSpPr>
        <p:spPr/>
        <p:txBody>
          <a:bodyPr>
            <a:normAutofit/>
          </a:bodyPr>
          <a:lstStyle/>
          <a:p>
            <a:r>
              <a:rPr lang="en-US" dirty="0" smtClean="0"/>
              <a:t>Space decomposition has less communication when cutoff c is small because it relies on locality</a:t>
            </a:r>
          </a:p>
          <a:p>
            <a:r>
              <a:rPr lang="en-US" dirty="0" smtClean="0"/>
              <a:t>Force decomposition avoids expense of direct broadcast to a large number of processors</a:t>
            </a:r>
          </a:p>
          <a:p>
            <a:r>
              <a:rPr lang="en-US" dirty="0" smtClean="0"/>
              <a:t>SH optimizes between the two types of decompositions using space when p &lt; d/c and force when p &gt; d/c, here p is number of particles and d is the side of the cubes forming the discretization</a:t>
            </a:r>
          </a:p>
          <a:p>
            <a:r>
              <a:rPr lang="en-US" dirty="0" smtClean="0"/>
              <a:t>NT and SH scale </a:t>
            </a:r>
            <a:r>
              <a:rPr lang="en-US" dirty="0" smtClean="0"/>
              <a:t>asymptotically as 	            </a:t>
            </a:r>
            <a:r>
              <a:rPr lang="en-US" dirty="0" err="1" smtClean="0"/>
              <a:t>as</a:t>
            </a:r>
            <a:r>
              <a:rPr lang="en-US" dirty="0" smtClean="0"/>
              <a:t> opposed to the traditional spatial decomposition method which scales as </a:t>
            </a:r>
          </a:p>
        </p:txBody>
      </p:sp>
      <p:pic>
        <p:nvPicPr>
          <p:cNvPr id="5124" name="Picture 4"/>
          <p:cNvPicPr>
            <a:picLocks noChangeAspect="1" noChangeArrowheads="1"/>
          </p:cNvPicPr>
          <p:nvPr/>
        </p:nvPicPr>
        <p:blipFill>
          <a:blip r:embed="rId3"/>
          <a:srcRect/>
          <a:stretch>
            <a:fillRect/>
          </a:stretch>
        </p:blipFill>
        <p:spPr bwMode="auto">
          <a:xfrm>
            <a:off x="5791200" y="5181600"/>
            <a:ext cx="1214438" cy="381000"/>
          </a:xfrm>
          <a:prstGeom prst="rect">
            <a:avLst/>
          </a:prstGeom>
          <a:noFill/>
          <a:ln w="9525">
            <a:noFill/>
            <a:miter lim="800000"/>
            <a:headEnd/>
            <a:tailEnd/>
          </a:ln>
          <a:effectLst/>
        </p:spPr>
      </p:pic>
      <p:pic>
        <p:nvPicPr>
          <p:cNvPr id="5125" name="Picture 5"/>
          <p:cNvPicPr>
            <a:picLocks noChangeAspect="1" noChangeArrowheads="1"/>
          </p:cNvPicPr>
          <p:nvPr/>
        </p:nvPicPr>
        <p:blipFill>
          <a:blip r:embed="rId4"/>
          <a:srcRect/>
          <a:stretch>
            <a:fillRect/>
          </a:stretch>
        </p:blipFill>
        <p:spPr bwMode="auto">
          <a:xfrm>
            <a:off x="4191000" y="5943600"/>
            <a:ext cx="685800" cy="35433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Parallelization Overview</a:t>
            </a:r>
            <a:endParaRPr lang="en-US" dirty="0"/>
          </a:p>
        </p:txBody>
      </p:sp>
      <p:sp>
        <p:nvSpPr>
          <p:cNvPr id="3" name="Content Placeholder 2"/>
          <p:cNvSpPr>
            <a:spLocks noGrp="1"/>
          </p:cNvSpPr>
          <p:nvPr>
            <p:ph sz="quarter" idx="1"/>
          </p:nvPr>
        </p:nvSpPr>
        <p:spPr/>
        <p:txBody>
          <a:bodyPr>
            <a:normAutofit/>
          </a:bodyPr>
          <a:lstStyle/>
          <a:p>
            <a:r>
              <a:rPr lang="en-US" dirty="0" smtClean="0"/>
              <a:t>In MD we would like to compute the velocities and positions of particles based on computing the interaction forces between millions of particles</a:t>
            </a:r>
          </a:p>
          <a:p>
            <a:r>
              <a:rPr lang="en-US" dirty="0" smtClean="0"/>
              <a:t>This requires lots of computation but each computation is pretty much independent of all the other computations</a:t>
            </a:r>
          </a:p>
          <a:p>
            <a:r>
              <a:rPr lang="en-US" dirty="0" smtClean="0"/>
              <a:t>The problem, however, is that </a:t>
            </a:r>
            <a:r>
              <a:rPr lang="en-US" dirty="0" err="1" smtClean="0"/>
              <a:t>interprocessor</a:t>
            </a:r>
            <a:r>
              <a:rPr lang="en-US" dirty="0" smtClean="0"/>
              <a:t> communication times are slow and so combining the results of each computation for a particle is slow</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srcRect/>
          <a:stretch>
            <a:fillRect/>
          </a:stretch>
        </p:blipFill>
        <p:spPr bwMode="auto">
          <a:xfrm>
            <a:off x="533400" y="228600"/>
            <a:ext cx="8115300" cy="5086350"/>
          </a:xfrm>
          <a:prstGeom prst="rect">
            <a:avLst/>
          </a:prstGeom>
          <a:noFill/>
          <a:ln w="9525">
            <a:noFill/>
            <a:miter lim="800000"/>
            <a:headEnd/>
            <a:tailEnd/>
          </a:ln>
          <a:effectLst/>
        </p:spPr>
      </p:pic>
      <p:grpSp>
        <p:nvGrpSpPr>
          <p:cNvPr id="7" name="Group 6"/>
          <p:cNvGrpSpPr/>
          <p:nvPr/>
        </p:nvGrpSpPr>
        <p:grpSpPr>
          <a:xfrm>
            <a:off x="228600" y="5410200"/>
            <a:ext cx="8667750" cy="828675"/>
            <a:chOff x="228600" y="5410200"/>
            <a:chExt cx="8667750" cy="828675"/>
          </a:xfrm>
        </p:grpSpPr>
        <p:pic>
          <p:nvPicPr>
            <p:cNvPr id="2051" name="Picture 3"/>
            <p:cNvPicPr>
              <a:picLocks noChangeAspect="1" noChangeArrowheads="1"/>
            </p:cNvPicPr>
            <p:nvPr/>
          </p:nvPicPr>
          <p:blipFill>
            <a:blip r:embed="rId4"/>
            <a:srcRect/>
            <a:stretch>
              <a:fillRect/>
            </a:stretch>
          </p:blipFill>
          <p:spPr bwMode="auto">
            <a:xfrm>
              <a:off x="228600" y="5486400"/>
              <a:ext cx="8667750" cy="752475"/>
            </a:xfrm>
            <a:prstGeom prst="rect">
              <a:avLst/>
            </a:prstGeom>
            <a:noFill/>
            <a:ln w="9525">
              <a:noFill/>
              <a:miter lim="800000"/>
              <a:headEnd/>
              <a:tailEnd/>
            </a:ln>
            <a:effectLst/>
          </p:spPr>
        </p:pic>
        <p:sp>
          <p:nvSpPr>
            <p:cNvPr id="6" name="Rectangle 5"/>
            <p:cNvSpPr/>
            <p:nvPr/>
          </p:nvSpPr>
          <p:spPr>
            <a:xfrm>
              <a:off x="228600" y="5410200"/>
              <a:ext cx="838200" cy="304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multiples zones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So far the methods talked about have 2 zones corresponding to the two particles whose interaction we considered, but often it is advantageous to compute interactions by having multiple zones as in the “eighth shell” method</a:t>
            </a:r>
          </a:p>
          <a:p>
            <a:r>
              <a:rPr lang="en-US" dirty="0" smtClean="0"/>
              <a:t>The eighth shell method forms eight shells from the full import region around the home box and the home box interacts one at a time by each of the eight shells</a:t>
            </a:r>
          </a:p>
          <a:p>
            <a:r>
              <a:rPr lang="en-US" dirty="0" smtClean="0"/>
              <a:t>This method is worse than NT in the limit of large number of processors, but has a smaller import region than any of the other known methods in the low parallelism limit</a:t>
            </a:r>
          </a:p>
          <a:p>
            <a:r>
              <a:rPr lang="en-US" dirty="0" smtClean="0"/>
              <a:t>By having multiple zones we can work out in more detail exactly which zones really need to interact with which zones, often reducing the total amount of interaction to be computed</a:t>
            </a:r>
          </a:p>
          <a:p>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Benchmarking and Conclusion</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Of the three types of parallelization algorithms, atom decomposition, force decomposition, and space </a:t>
            </a:r>
            <a:r>
              <a:rPr lang="en-US" dirty="0" smtClean="0"/>
              <a:t>decomposition the </a:t>
            </a:r>
            <a:r>
              <a:rPr lang="en-US" dirty="0" smtClean="0"/>
              <a:t>type of parallelization algorithm that is optimal varies from problem to problem based on the costs of things like </a:t>
            </a:r>
          </a:p>
          <a:p>
            <a:pPr lvl="1"/>
            <a:r>
              <a:rPr lang="en-US" dirty="0" smtClean="0"/>
              <a:t>Calculating the number of neighbors included in cutoff distance</a:t>
            </a:r>
          </a:p>
          <a:p>
            <a:pPr lvl="1"/>
            <a:r>
              <a:rPr lang="en-US" dirty="0" smtClean="0"/>
              <a:t>Calculating the forces depending on locality of potential etc.</a:t>
            </a:r>
          </a:p>
          <a:p>
            <a:pPr lvl="1"/>
            <a:r>
              <a:rPr lang="en-US" dirty="0" smtClean="0"/>
              <a:t>Building neighbor lists as functions of temperature, density, cutoff etc.</a:t>
            </a:r>
          </a:p>
          <a:p>
            <a:pPr lvl="1"/>
            <a:r>
              <a:rPr lang="en-US" dirty="0" smtClean="0"/>
              <a:t>Amount of Load balancing that is necessary, for example, there is no need for load balancing with the atom decomposition technique</a:t>
            </a:r>
          </a:p>
          <a:p>
            <a:r>
              <a:rPr lang="en-US" dirty="0" err="1" smtClean="0"/>
              <a:t>Lammps</a:t>
            </a:r>
            <a:r>
              <a:rPr lang="en-US" dirty="0" smtClean="0"/>
              <a:t> by Sandia National Labs for example is a parallelization software optimized for massive parallelization and works by importing neighbor lists</a:t>
            </a:r>
            <a:r>
              <a:rPr lang="en-US" dirty="0" smtClean="0"/>
              <a:t>.</a:t>
            </a:r>
            <a:endParaRPr lang="en-US" dirty="0" smtClean="0"/>
          </a:p>
          <a:p>
            <a:endParaRPr lang="en-US" dirty="0" smtClean="0"/>
          </a:p>
          <a:p>
            <a:pPr lvl="1">
              <a:buNone/>
            </a:pPr>
            <a:endParaRPr lang="en-US" dirty="0"/>
          </a:p>
          <a:p>
            <a:pPr lvl="1"/>
            <a:endParaRPr lang="en-US"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Subtitle 2"/>
          <p:cNvSpPr>
            <a:spLocks noGrp="1"/>
          </p:cNvSpPr>
          <p:nvPr>
            <p:ph sz="quarter" idx="1"/>
          </p:nvPr>
        </p:nvSpPr>
        <p:spPr>
          <a:xfrm>
            <a:off x="457200" y="1600201"/>
            <a:ext cx="8229600" cy="2819400"/>
          </a:xfrm>
        </p:spPr>
        <p:txBody>
          <a:bodyPr>
            <a:normAutofit fontScale="92500"/>
          </a:bodyPr>
          <a:lstStyle/>
          <a:p>
            <a:pPr algn="l"/>
            <a:r>
              <a:rPr lang="en-US" sz="2400" dirty="0" smtClean="0">
                <a:solidFill>
                  <a:schemeClr val="tx1"/>
                </a:solidFill>
                <a:latin typeface="+mj-lt"/>
              </a:rPr>
              <a:t>[1] Kevin J Bowers, Ron O </a:t>
            </a:r>
            <a:r>
              <a:rPr lang="en-US" sz="2400" dirty="0" err="1" smtClean="0">
                <a:solidFill>
                  <a:schemeClr val="tx1"/>
                </a:solidFill>
                <a:latin typeface="+mj-lt"/>
              </a:rPr>
              <a:t>Dror</a:t>
            </a:r>
            <a:r>
              <a:rPr lang="en-US" sz="2400" dirty="0" smtClean="0">
                <a:solidFill>
                  <a:schemeClr val="tx1"/>
                </a:solidFill>
                <a:latin typeface="+mj-lt"/>
              </a:rPr>
              <a:t>, and David E Shaw. </a:t>
            </a:r>
            <a:r>
              <a:rPr lang="en-US" sz="2400" i="1" dirty="0" smtClean="0">
                <a:solidFill>
                  <a:schemeClr val="tx1"/>
                </a:solidFill>
                <a:latin typeface="+mj-lt"/>
              </a:rPr>
              <a:t>Overview of neutral territory methods for the parallel evaluation of </a:t>
            </a:r>
            <a:r>
              <a:rPr lang="en-US" sz="2400" i="1" dirty="0" err="1" smtClean="0">
                <a:solidFill>
                  <a:schemeClr val="tx1"/>
                </a:solidFill>
                <a:latin typeface="+mj-lt"/>
              </a:rPr>
              <a:t>pairwise</a:t>
            </a:r>
            <a:r>
              <a:rPr lang="en-US" sz="2400" i="1" dirty="0" smtClean="0">
                <a:solidFill>
                  <a:schemeClr val="tx1"/>
                </a:solidFill>
                <a:latin typeface="+mj-lt"/>
              </a:rPr>
              <a:t> particle interactions.</a:t>
            </a:r>
          </a:p>
          <a:p>
            <a:pPr algn="l"/>
            <a:r>
              <a:rPr lang="en-US" sz="2400" dirty="0" smtClean="0">
                <a:solidFill>
                  <a:schemeClr val="tx1"/>
                </a:solidFill>
                <a:latin typeface="+mj-lt"/>
              </a:rPr>
              <a:t>[2] Marc </a:t>
            </a:r>
            <a:r>
              <a:rPr lang="en-US" sz="2400" dirty="0" err="1" smtClean="0">
                <a:solidFill>
                  <a:schemeClr val="tx1"/>
                </a:solidFill>
                <a:latin typeface="+mj-lt"/>
              </a:rPr>
              <a:t>Snir</a:t>
            </a:r>
            <a:r>
              <a:rPr lang="en-US" sz="2400" dirty="0" smtClean="0">
                <a:solidFill>
                  <a:schemeClr val="tx1"/>
                </a:solidFill>
                <a:latin typeface="+mj-lt"/>
              </a:rPr>
              <a:t>. </a:t>
            </a:r>
            <a:r>
              <a:rPr lang="en-US" sz="2400" i="1" dirty="0" smtClean="0">
                <a:solidFill>
                  <a:schemeClr val="tx1"/>
                </a:solidFill>
                <a:latin typeface="+mj-lt"/>
              </a:rPr>
              <a:t>A note on N-body computations with cutoffs. </a:t>
            </a:r>
            <a:r>
              <a:rPr lang="en-US" sz="2000" dirty="0" smtClean="0"/>
              <a:t>http://springerlink.metapress.com/content/hg2mg2nj9hf9gq6p/</a:t>
            </a:r>
            <a:endParaRPr lang="en-US" sz="2400" i="1" dirty="0" smtClean="0">
              <a:solidFill>
                <a:schemeClr val="tx1"/>
              </a:solidFill>
              <a:latin typeface="+mj-lt"/>
            </a:endParaRPr>
          </a:p>
          <a:p>
            <a:pPr algn="l"/>
            <a:r>
              <a:rPr lang="en-US" sz="2400" dirty="0" smtClean="0">
                <a:solidFill>
                  <a:schemeClr val="tx1"/>
                </a:solidFill>
                <a:latin typeface="+mj-lt"/>
              </a:rPr>
              <a:t>[3] Steve Plimpton. </a:t>
            </a:r>
            <a:r>
              <a:rPr lang="en-US" sz="2400" i="1" dirty="0" smtClean="0">
                <a:solidFill>
                  <a:schemeClr val="tx1"/>
                </a:solidFill>
                <a:latin typeface="+mj-lt"/>
              </a:rPr>
              <a:t>Fast Parallel Algorithms for Short-Range Molecular Dynamics</a:t>
            </a:r>
            <a:endParaRPr lang="en-US" sz="2400" dirty="0" smtClean="0">
              <a:solidFill>
                <a:schemeClr val="tx1"/>
              </a:solidFill>
              <a:latin typeface="+mj-lt"/>
            </a:endParaRPr>
          </a:p>
          <a:p>
            <a:pPr algn="l">
              <a:buFont typeface="Arial" pitchFamily="34" charset="0"/>
              <a:buChar char="•"/>
            </a:pPr>
            <a:endParaRPr lang="en-US" sz="2400" dirty="0" smtClean="0">
              <a:solidFill>
                <a:schemeClr val="tx1"/>
              </a:solidFill>
              <a:latin typeface="+mj-lt"/>
            </a:endParaRPr>
          </a:p>
          <a:p>
            <a:endParaRPr lang="en-US" sz="2400" dirty="0">
              <a:latin typeface="+mj-l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Thank You.</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Parallelization Techniques</a:t>
            </a:r>
            <a:endParaRPr lang="en-US" dirty="0"/>
          </a:p>
        </p:txBody>
      </p:sp>
      <p:sp>
        <p:nvSpPr>
          <p:cNvPr id="3" name="Content Placeholder 2"/>
          <p:cNvSpPr>
            <a:spLocks noGrp="1"/>
          </p:cNvSpPr>
          <p:nvPr>
            <p:ph sz="quarter" idx="1"/>
          </p:nvPr>
        </p:nvSpPr>
        <p:spPr/>
        <p:txBody>
          <a:bodyPr>
            <a:normAutofit/>
          </a:bodyPr>
          <a:lstStyle/>
          <a:p>
            <a:r>
              <a:rPr lang="en-US" dirty="0" smtClean="0"/>
              <a:t>There are 3 Different Parallelization Techniques that can be adapted for the type of problem we are dealing with:</a:t>
            </a:r>
          </a:p>
          <a:p>
            <a:pPr lvl="1"/>
            <a:r>
              <a:rPr lang="en-US" dirty="0" smtClean="0"/>
              <a:t>Atom Decomposition</a:t>
            </a:r>
          </a:p>
          <a:p>
            <a:pPr lvl="1"/>
            <a:r>
              <a:rPr lang="en-US" dirty="0" smtClean="0"/>
              <a:t>Force Decomposition</a:t>
            </a:r>
          </a:p>
          <a:p>
            <a:pPr lvl="1"/>
            <a:r>
              <a:rPr lang="en-US" dirty="0" smtClean="0"/>
              <a:t>Space </a:t>
            </a:r>
            <a:r>
              <a:rPr lang="en-US" dirty="0" smtClean="0"/>
              <a:t>Decomposition</a:t>
            </a:r>
          </a:p>
          <a:p>
            <a:r>
              <a:rPr lang="en-US" dirty="0" smtClean="0"/>
              <a:t>By type of problem I mean the aspects of the problem such as the number of particles in the simulation, the number of processors available for simulation, the type of potential to simulate and so 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Atom Decomposition (AD)</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smtClean="0"/>
              <a:t>Assign P processors to N atoms so each processor gets N/P atoms, load balancing is automatically achieved</a:t>
            </a:r>
          </a:p>
          <a:p>
            <a:r>
              <a:rPr lang="en-US" dirty="0" smtClean="0"/>
              <a:t>Each processor will compute a sub-block of N/P rows of an </a:t>
            </a:r>
            <a:r>
              <a:rPr lang="en-US" dirty="0" err="1" smtClean="0"/>
              <a:t>NxN</a:t>
            </a:r>
            <a:r>
              <a:rPr lang="en-US" dirty="0" smtClean="0"/>
              <a:t> Force Matrix F throughout the simulation, where (</a:t>
            </a:r>
            <a:r>
              <a:rPr lang="en-US" dirty="0" err="1" smtClean="0"/>
              <a:t>i,j</a:t>
            </a:r>
            <a:r>
              <a:rPr lang="en-US" dirty="0" smtClean="0"/>
              <a:t>) entry is the force on </a:t>
            </a:r>
            <a:r>
              <a:rPr lang="en-US" dirty="0" err="1" smtClean="0"/>
              <a:t>ith</a:t>
            </a:r>
            <a:r>
              <a:rPr lang="en-US" dirty="0" smtClean="0"/>
              <a:t> atom due to </a:t>
            </a:r>
            <a:r>
              <a:rPr lang="en-US" dirty="0" err="1" smtClean="0"/>
              <a:t>jth</a:t>
            </a:r>
            <a:r>
              <a:rPr lang="en-US" dirty="0" smtClean="0"/>
              <a:t> atom</a:t>
            </a:r>
          </a:p>
          <a:p>
            <a:r>
              <a:rPr lang="en-US" dirty="0" smtClean="0"/>
              <a:t>F is sparse because we only consider short range forces and is skew-symmetric because of Newton’s 3</a:t>
            </a:r>
            <a:r>
              <a:rPr lang="en-US" baseline="30000" dirty="0" smtClean="0"/>
              <a:t>rd</a:t>
            </a:r>
            <a:r>
              <a:rPr lang="en-US" dirty="0" smtClean="0"/>
              <a:t> Law</a:t>
            </a:r>
          </a:p>
          <a:p>
            <a:r>
              <a:rPr lang="en-US" dirty="0" smtClean="0"/>
              <a:t>The forces will be used to update the position vector x and velocity vector v of the different atoms</a:t>
            </a:r>
          </a:p>
          <a:p>
            <a:r>
              <a:rPr lang="en-US" dirty="0" smtClean="0"/>
              <a:t>Clearly in this method each processor requires importing positions of many other atoms, maintained in “neighbor lists” to compute F and has high communication times, as all processors communicate with all other processors at each time step</a:t>
            </a:r>
          </a:p>
          <a:p>
            <a:r>
              <a:rPr lang="en-US" dirty="0" smtClean="0"/>
              <a:t>Thus this method quickly becomes ineffective as we increase the number of processors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p:cNvPicPr>
            <a:picLocks noChangeAspect="1" noChangeArrowheads="1"/>
          </p:cNvPicPr>
          <p:nvPr/>
        </p:nvPicPr>
        <p:blipFill>
          <a:blip r:embed="rId3"/>
          <a:srcRect l="28438" t="48429" r="25625" b="7592"/>
          <a:stretch>
            <a:fillRect/>
          </a:stretch>
        </p:blipFill>
        <p:spPr bwMode="auto">
          <a:xfrm>
            <a:off x="228600" y="762000"/>
            <a:ext cx="8286750" cy="4735286"/>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 Decomposition (FD)</a:t>
            </a:r>
            <a:endParaRPr lang="en-US" dirty="0"/>
          </a:p>
        </p:txBody>
      </p:sp>
      <p:sp>
        <p:nvSpPr>
          <p:cNvPr id="3" name="Content Placeholder 2"/>
          <p:cNvSpPr>
            <a:spLocks noGrp="1"/>
          </p:cNvSpPr>
          <p:nvPr>
            <p:ph sz="quarter" idx="1"/>
          </p:nvPr>
        </p:nvSpPr>
        <p:spPr/>
        <p:txBody>
          <a:bodyPr/>
          <a:lstStyle/>
          <a:p>
            <a:r>
              <a:rPr lang="en-US" dirty="0" smtClean="0"/>
              <a:t>Notice that the inefficiency in AD came from having a row wise decomposition of the Force Matrix F</a:t>
            </a:r>
          </a:p>
          <a:p>
            <a:r>
              <a:rPr lang="en-US" dirty="0" smtClean="0"/>
              <a:t>So in FD, instead we do a block decomposition of F’ (some permutation of F in order to preserve the ordering of the position vector x)</a:t>
            </a:r>
          </a:p>
          <a:p>
            <a:r>
              <a:rPr lang="en-US" dirty="0" smtClean="0"/>
              <a:t>As with AD we create and keep neighbor lists, and for large number of atoms we generally maintain bins of neighboring atoms and check the 27 bins surrounding each atom (1 bin in which the atom is and 26 bins around the atom’s bin)</a:t>
            </a:r>
          </a:p>
          <a:p>
            <a:pPr>
              <a:buNone/>
            </a:pPr>
            <a:endParaRPr lang="en-US" dirty="0"/>
          </a:p>
        </p:txBody>
      </p:sp>
      <p:sp>
        <p:nvSpPr>
          <p:cNvPr id="30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p:cNvPicPr>
            <a:picLocks noChangeAspect="1" noChangeArrowheads="1"/>
          </p:cNvPicPr>
          <p:nvPr/>
        </p:nvPicPr>
        <p:blipFill>
          <a:blip r:embed="rId3"/>
          <a:srcRect/>
          <a:stretch>
            <a:fillRect/>
          </a:stretch>
        </p:blipFill>
        <p:spPr bwMode="auto">
          <a:xfrm>
            <a:off x="381000" y="990600"/>
            <a:ext cx="8417538" cy="4770295"/>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Expanding and folding 1</a:t>
            </a:r>
            <a:endParaRPr lang="en-US" dirty="0"/>
          </a:p>
        </p:txBody>
      </p:sp>
      <p:sp>
        <p:nvSpPr>
          <p:cNvPr id="3" name="Content Placeholder 2"/>
          <p:cNvSpPr>
            <a:spLocks noGrp="1"/>
          </p:cNvSpPr>
          <p:nvPr>
            <p:ph sz="quarter" idx="1"/>
          </p:nvPr>
        </p:nvSpPr>
        <p:spPr/>
        <p:txBody>
          <a:bodyPr/>
          <a:lstStyle/>
          <a:p>
            <a:r>
              <a:rPr lang="en-US" dirty="0" smtClean="0"/>
              <a:t>We use expanding and folding operations for the actual </a:t>
            </a:r>
            <a:r>
              <a:rPr lang="en-US" dirty="0" err="1" smtClean="0"/>
              <a:t>interprocessor</a:t>
            </a:r>
            <a:r>
              <a:rPr lang="en-US" dirty="0" smtClean="0"/>
              <a:t> communication</a:t>
            </a:r>
          </a:p>
          <a:p>
            <a:r>
              <a:rPr lang="en-US" dirty="0" smtClean="0"/>
              <a:t>Here is an example of 8 processor expand used to distribute the positions to all other processors:</a:t>
            </a:r>
          </a:p>
          <a:p>
            <a:endParaRPr lang="en-US" dirty="0"/>
          </a:p>
        </p:txBody>
      </p:sp>
      <p:pic>
        <p:nvPicPr>
          <p:cNvPr id="51203" name="Picture 3"/>
          <p:cNvPicPr>
            <a:picLocks noChangeAspect="1" noChangeArrowheads="1"/>
          </p:cNvPicPr>
          <p:nvPr/>
        </p:nvPicPr>
        <p:blipFill>
          <a:blip r:embed="rId3"/>
          <a:srcRect/>
          <a:stretch>
            <a:fillRect/>
          </a:stretch>
        </p:blipFill>
        <p:spPr bwMode="auto">
          <a:xfrm>
            <a:off x="609600" y="3429000"/>
            <a:ext cx="7296150" cy="3152775"/>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Expanding and folding 2</a:t>
            </a:r>
            <a:endParaRPr lang="en-US" dirty="0"/>
          </a:p>
        </p:txBody>
      </p:sp>
      <p:sp>
        <p:nvSpPr>
          <p:cNvPr id="3" name="Content Placeholder 2"/>
          <p:cNvSpPr>
            <a:spLocks noGrp="1"/>
          </p:cNvSpPr>
          <p:nvPr>
            <p:ph sz="quarter" idx="1"/>
          </p:nvPr>
        </p:nvSpPr>
        <p:spPr/>
        <p:txBody>
          <a:bodyPr/>
          <a:lstStyle/>
          <a:p>
            <a:r>
              <a:rPr lang="en-US" dirty="0" smtClean="0"/>
              <a:t>Folding is the inverse operation of expand</a:t>
            </a:r>
          </a:p>
          <a:p>
            <a:r>
              <a:rPr lang="en-US" dirty="0" smtClean="0"/>
              <a:t>Suppose each processor now knows the new force values for its atoms and a processor needs to know the force value for an atom on another processor</a:t>
            </a:r>
          </a:p>
          <a:p>
            <a:r>
              <a:rPr lang="en-US" dirty="0" smtClean="0"/>
              <a:t>Then it is able to do so in log(P) steps by splitting f in each step and sending the required part of f to its partner processor.  This is the fold operation.</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1988</TotalTime>
  <Words>1444</Words>
  <Application>Microsoft Office PowerPoint</Application>
  <PresentationFormat>On-screen Show (4:3)</PresentationFormat>
  <Paragraphs>105</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Oriel</vt:lpstr>
      <vt:lpstr>Parallelization in Molecular Dynamics</vt:lpstr>
      <vt:lpstr>Parallelization Overview</vt:lpstr>
      <vt:lpstr>Parallelization Techniques</vt:lpstr>
      <vt:lpstr>Atom Decomposition (AD)</vt:lpstr>
      <vt:lpstr>Slide 5</vt:lpstr>
      <vt:lpstr>Force Decomposition (FD)</vt:lpstr>
      <vt:lpstr>Slide 7</vt:lpstr>
      <vt:lpstr>Expanding and folding 1</vt:lpstr>
      <vt:lpstr>Expanding and folding 2</vt:lpstr>
      <vt:lpstr>FD continued</vt:lpstr>
      <vt:lpstr>FD continued</vt:lpstr>
      <vt:lpstr>Basic Technique for Space Decomposition</vt:lpstr>
      <vt:lpstr>Slide 13</vt:lpstr>
      <vt:lpstr>Limitations of the Traditional SD Technique</vt:lpstr>
      <vt:lpstr>DE Shaw’s Neutral Territory (NT) Method</vt:lpstr>
      <vt:lpstr>Slide 16</vt:lpstr>
      <vt:lpstr>Slide 17</vt:lpstr>
      <vt:lpstr>CUTOFF</vt:lpstr>
      <vt:lpstr>Snir’s hybrid (SH) method</vt:lpstr>
      <vt:lpstr>Slide 20</vt:lpstr>
      <vt:lpstr>Using multiples zones</vt:lpstr>
      <vt:lpstr>Benchmarking and Conclusion</vt:lpstr>
      <vt:lpstr>References</vt:lpstr>
      <vt:lpstr>Thank You.</vt:lpstr>
    </vt:vector>
  </TitlesOfParts>
  <Company>Rakesh Mittal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Parallelization in Molecular Dynamics</dc:title>
  <dc:creator>Aditya Mittal</dc:creator>
  <cp:lastModifiedBy>Aditya Mittal</cp:lastModifiedBy>
  <cp:revision>66</cp:revision>
  <dcterms:created xsi:type="dcterms:W3CDTF">2008-06-01T19:04:53Z</dcterms:created>
  <dcterms:modified xsi:type="dcterms:W3CDTF">2008-06-04T12:21:14Z</dcterms:modified>
</cp:coreProperties>
</file>